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5" r:id="rId9"/>
    <p:sldId id="266" r:id="rId10"/>
    <p:sldId id="267" r:id="rId11"/>
    <p:sldId id="262" r:id="rId12"/>
    <p:sldId id="263" r:id="rId13"/>
    <p:sldId id="269" r:id="rId14"/>
  </p:sldIdLst>
  <p:sldSz cx="14630400" cy="8229600"/>
  <p:notesSz cx="8229600" cy="14630400"/>
  <p:embeddedFontLst>
    <p:embeddedFont>
      <p:font typeface="Inter" panose="020B0604020202020204" charset="0"/>
      <p:regular r:id="rId1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487" autoAdjust="0"/>
  </p:normalViewPr>
  <p:slideViewPr>
    <p:cSldViewPr snapToGrid="0" snapToObjects="1">
      <p:cViewPr>
        <p:scale>
          <a:sx n="75" d="100"/>
          <a:sy n="75" d="100"/>
        </p:scale>
        <p:origin x="13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49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 des Projekts war die Automatisierung des gesamten </a:t>
            </a:r>
            <a:r>
              <a:rPr lang="de-DE" dirty="0" err="1"/>
              <a:t>Deployment</a:t>
            </a:r>
            <a:r>
              <a:rPr lang="de-DE" dirty="0"/>
              <a:t>-Prozesses einer Anwendung durch Infrastructure </a:t>
            </a:r>
            <a:r>
              <a:rPr lang="de-DE" dirty="0" err="1"/>
              <a:t>as</a:t>
            </a:r>
            <a:r>
              <a:rPr lang="de-DE" dirty="0"/>
              <a:t> Code, </a:t>
            </a:r>
            <a:r>
              <a:rPr lang="de-DE" dirty="0" err="1"/>
              <a:t>Git</a:t>
            </a:r>
            <a:r>
              <a:rPr lang="de-DE" dirty="0"/>
              <a:t>-Kollaboration und CI/CD-</a:t>
            </a:r>
            <a:r>
              <a:rPr lang="de-DE" dirty="0" err="1"/>
              <a:t>Piplines</a:t>
            </a:r>
            <a:r>
              <a:rPr lang="de-DE" dirty="0"/>
              <a:t>, um Fehlerquellen durch manuelle Serverkonfigurationen konsequent auszuschließen.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03EE8-92C1-7F55-5611-A7B7A2362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7FABA5-48E3-CF1C-890E-72C7D06EE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760FBF-86F9-065F-14D9-D57DCEFA7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GitHub ist die weltweit führende Plattform für </a:t>
            </a:r>
            <a:r>
              <a:rPr lang="de-DE" dirty="0" err="1"/>
              <a:t>Git</a:t>
            </a:r>
            <a:r>
              <a:rPr lang="de-DE" dirty="0"/>
              <a:t>-basierte Versionskontrolle und </a:t>
            </a:r>
            <a:r>
              <a:rPr lang="de-DE" dirty="0" err="1"/>
              <a:t>Collaboration</a:t>
            </a:r>
            <a:r>
              <a:rPr lang="de-DE" dirty="0"/>
              <a:t>. Es bietet weit mehr als nur Code-Hosting: Pull </a:t>
            </a:r>
            <a:r>
              <a:rPr lang="de-DE" dirty="0" err="1"/>
              <a:t>Requests</a:t>
            </a:r>
            <a:r>
              <a:rPr lang="de-DE" dirty="0"/>
              <a:t> für Code Reviews, </a:t>
            </a:r>
            <a:r>
              <a:rPr lang="de-DE" dirty="0" err="1"/>
              <a:t>Issues</a:t>
            </a:r>
            <a:r>
              <a:rPr lang="de-DE" dirty="0"/>
              <a:t> für Tracking, GitHub Actions für CI/CD, Packages für Artefakt-Management und Projects für Projektmanagement. GitHub wird zum zentralen Hub, wo Code, Dokumentation und Automatisierung zusammenkommen.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64DC0-7644-44CE-9A37-49CFA6932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3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FC936-C0A5-8C11-A350-1D2666EA4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FCB9C7-E964-E06B-D68E-5D3CB6340C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91BDF7-6F8E-4F4B-8E47-887C67524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011AC-A397-793B-FA4E-6A39FFD7DB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18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Im</a:t>
            </a:r>
            <a:r>
              <a:rPr lang="de-DE" dirty="0"/>
              <a:t> Rahmen dieser Präsentation werde ich kurz über die verwendeten </a:t>
            </a:r>
            <a:r>
              <a:rPr lang="de-DE" b="1" dirty="0"/>
              <a:t>Technologien</a:t>
            </a:r>
            <a:r>
              <a:rPr lang="de-DE" dirty="0"/>
              <a:t> sprechen.</a:t>
            </a:r>
          </a:p>
          <a:p>
            <a:r>
              <a:rPr lang="de-DE" dirty="0"/>
              <a:t>Wir werden definieren, was Infrastructure </a:t>
            </a:r>
            <a:r>
              <a:rPr lang="de-DE" dirty="0" err="1"/>
              <a:t>as</a:t>
            </a:r>
            <a:r>
              <a:rPr lang="de-DE" dirty="0"/>
              <a:t> Code (</a:t>
            </a:r>
            <a:r>
              <a:rPr lang="de-DE" dirty="0" err="1"/>
              <a:t>IaC</a:t>
            </a:r>
            <a:r>
              <a:rPr lang="de-DE" dirty="0"/>
              <a:t>) ist.</a:t>
            </a:r>
          </a:p>
          <a:p>
            <a:r>
              <a:rPr lang="de-DE" dirty="0"/>
              <a:t>Danach </a:t>
            </a:r>
            <a:r>
              <a:rPr lang="de-DE" b="1" dirty="0"/>
              <a:t>sprechen wir</a:t>
            </a:r>
            <a:r>
              <a:rPr lang="de-DE" dirty="0"/>
              <a:t> über </a:t>
            </a:r>
            <a:r>
              <a:rPr lang="de-DE" dirty="0" err="1"/>
              <a:t>Git</a:t>
            </a:r>
            <a:r>
              <a:rPr lang="de-DE" dirty="0"/>
              <a:t>: Wir erläutern kurz, was </a:t>
            </a:r>
            <a:r>
              <a:rPr lang="de-DE" dirty="0" err="1"/>
              <a:t>Git</a:t>
            </a:r>
            <a:r>
              <a:rPr lang="de-DE" dirty="0"/>
              <a:t> ist und wie es die Zusammenarbeit </a:t>
            </a:r>
            <a:r>
              <a:rPr lang="de-DE" b="1" dirty="0"/>
              <a:t>erleichtert</a:t>
            </a:r>
            <a:r>
              <a:rPr lang="de-DE" dirty="0"/>
              <a:t>.</a:t>
            </a:r>
          </a:p>
          <a:p>
            <a:r>
              <a:rPr lang="de-DE" dirty="0"/>
              <a:t>Weiterhin werden wir die </a:t>
            </a:r>
            <a:r>
              <a:rPr lang="de-DE" b="1" dirty="0"/>
              <a:t>Begriffe</a:t>
            </a:r>
            <a:r>
              <a:rPr lang="de-DE" dirty="0"/>
              <a:t> Terraform, </a:t>
            </a:r>
            <a:r>
              <a:rPr lang="de-DE" dirty="0" err="1"/>
              <a:t>Ansible</a:t>
            </a:r>
            <a:r>
              <a:rPr lang="de-DE" dirty="0"/>
              <a:t> und GitHub klären und </a:t>
            </a:r>
            <a:r>
              <a:rPr lang="de-DE" b="1" dirty="0"/>
              <a:t>erläutern</a:t>
            </a:r>
            <a:r>
              <a:rPr lang="de-DE" dirty="0"/>
              <a:t>, wofür sie in </a:t>
            </a:r>
            <a:r>
              <a:rPr lang="de-DE" b="1" dirty="0"/>
              <a:t>meinem Projekt</a:t>
            </a:r>
            <a:r>
              <a:rPr lang="de-DE" dirty="0"/>
              <a:t> eingesetzt werden.</a:t>
            </a:r>
          </a:p>
          <a:p>
            <a:r>
              <a:rPr lang="de-DE" dirty="0"/>
              <a:t>Zum Schluss machen wir eine </a:t>
            </a:r>
            <a:r>
              <a:rPr lang="de-DE" b="1" dirty="0"/>
              <a:t>Live-Demo</a:t>
            </a:r>
            <a:r>
              <a:rPr lang="de-DE" dirty="0"/>
              <a:t> des gesamten </a:t>
            </a:r>
            <a:r>
              <a:rPr lang="de-DE" dirty="0" err="1"/>
              <a:t>Deployment</a:t>
            </a:r>
            <a:r>
              <a:rPr lang="de-DE" dirty="0"/>
              <a:t>-Prozesses.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Infrastructure </a:t>
            </a:r>
            <a:r>
              <a:rPr lang="de-DE" dirty="0" err="1"/>
              <a:t>as</a:t>
            </a:r>
            <a:r>
              <a:rPr lang="de-DE" dirty="0"/>
              <a:t> Code (</a:t>
            </a:r>
            <a:r>
              <a:rPr lang="de-DE" dirty="0" err="1"/>
              <a:t>IaC</a:t>
            </a:r>
            <a:r>
              <a:rPr lang="de-DE" dirty="0"/>
              <a:t>) ist ein fundamentales Konzept der modernen </a:t>
            </a:r>
            <a:r>
              <a:rPr lang="de-DE" dirty="0" err="1"/>
              <a:t>DevOps</a:t>
            </a:r>
            <a:r>
              <a:rPr lang="de-DE" dirty="0"/>
              <a:t>-Kultur, das die Verwaltung und Bereitstellung von IT-Infrastruktur durch maschinenlesbare Definitionsdateien ermöglicht. Damit wird die manuelle Konfiguration vermeiden. Bei </a:t>
            </a:r>
            <a:r>
              <a:rPr lang="de-DE" dirty="0" err="1"/>
              <a:t>IaC</a:t>
            </a:r>
            <a:r>
              <a:rPr lang="de-DE" dirty="0"/>
              <a:t> wird Infrastruktur wie Software behandelt: Sie wird in Code geschrieben, versioniert, getestet und automatisiert bereitgestellt. Dieser Ansatz bringt die bewährten Praktiken der Softwareentwicklung – wie Versionskontrolle, Code Reviews und kontinuierliche Integration – in die Infrastrukturverwaltung. Statt Server manuell zu konfigurieren, beschreiben Entwickler und Operations-Teams die gewünschte Infrastruktur deklarativ in Konfigurationsdateien.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Kommen</a:t>
            </a:r>
            <a:r>
              <a:rPr lang="en-US" dirty="0"/>
              <a:t>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jz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dem </a:t>
            </a:r>
            <a:r>
              <a:rPr lang="en-US" dirty="0" err="1"/>
              <a:t>nächsten</a:t>
            </a:r>
            <a:r>
              <a:rPr lang="en-US" dirty="0"/>
              <a:t> </a:t>
            </a:r>
            <a:r>
              <a:rPr lang="en-US" dirty="0" err="1"/>
              <a:t>Punkt</a:t>
            </a:r>
            <a:r>
              <a:rPr lang="en-US" dirty="0"/>
              <a:t>: </a:t>
            </a:r>
            <a:r>
              <a:rPr lang="en-US" sz="1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Wie </a:t>
            </a:r>
            <a:r>
              <a:rPr lang="en-US" sz="120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vereinfacht</a:t>
            </a:r>
            <a:r>
              <a:rPr lang="en-US" sz="1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Git die Zusammenarbeit?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ist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ein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Versionskontrollsystem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das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Änderungen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verwaltet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 Zusammenarbeit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ermöglicht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Es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vereinfacht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die Zusammenarbeit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durch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zentrale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Verwaltung von Code-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Änderungen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parallele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Entwicklung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und </a:t>
            </a:r>
            <a:r>
              <a:rPr lang="en-US" sz="12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strukturierte</a:t>
            </a: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Integration.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6AF00-9438-A20A-EAEF-735562B89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C4E63-B32E-2B81-32E0-0B2A4D5BD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45AB0-81E0-CC59-76C7-40B97DD15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7AC99-40C4-31E6-844C-427804962B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2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Diese drei Tools bilden das Fundament moderner </a:t>
            </a:r>
            <a:r>
              <a:rPr lang="de-DE" dirty="0" err="1"/>
              <a:t>DevOps</a:t>
            </a:r>
            <a:r>
              <a:rPr lang="de-DE" dirty="0"/>
              <a:t>-Praktiken und ergänzen sich perfekt in einem automatisierten Infrastruktur-Workflow. Jedes Tool hat seinen spezifischen Einsatzbereich und seine Stärken.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0445-12A3-E58C-CEA3-F85A53D33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8696CC-BAE2-DB85-259B-BC5D0F24E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B3C294-8386-4CCE-0AF4-A48C14F1E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Terraform ist das führende Tool für Infrastructure </a:t>
            </a:r>
            <a:r>
              <a:rPr lang="de-DE" dirty="0" err="1"/>
              <a:t>Provisioning</a:t>
            </a:r>
            <a:r>
              <a:rPr lang="de-DE" dirty="0"/>
              <a:t>. Es ermöglicht die deklarative Definition von Cloud-Ressourcen über multiple Provider (AWS, Azure, GCP, etc.). Terraform erstellt einen Abhängigkeitsgraphen und orchestriert die Erstellung von Ressourcen in der richtigen Reihenfolge. Mit seinem State-Management behält Terraform den Überblick über die tatsächliche Infrastruktur und kann Änderungen präzise planen.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29BC4-F14D-86D2-9496-D5ED1BDDB0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805A0-7791-0CAB-6652-158B237E7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8F370-4497-B255-3117-5909B8D53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3C285-7510-7493-82BD-1D9CB063D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Ansible</a:t>
            </a:r>
            <a:r>
              <a:rPr lang="de-DE" dirty="0"/>
              <a:t> von </a:t>
            </a:r>
            <a:r>
              <a:rPr lang="de-DE" dirty="0" err="1"/>
              <a:t>Red</a:t>
            </a:r>
            <a:r>
              <a:rPr lang="de-DE" dirty="0"/>
              <a:t> Hat fokussiert sich auf </a:t>
            </a:r>
            <a:r>
              <a:rPr lang="de-DE" dirty="0" err="1"/>
              <a:t>Configuration</a:t>
            </a:r>
            <a:r>
              <a:rPr lang="de-DE" dirty="0"/>
              <a:t> Management und Automatisierung von Tasks. Im Gegensatz zu Terraform, das Infrastruktur erstellt, konfiguriert </a:t>
            </a:r>
            <a:r>
              <a:rPr lang="de-DE" dirty="0" err="1"/>
              <a:t>Ansible</a:t>
            </a:r>
            <a:r>
              <a:rPr lang="de-DE" dirty="0"/>
              <a:t> bestehende Systeme. Es wird keine Software auf dem Zielsystem benötigt und nutzt YAML-Playbooks für die Automatisierung. </a:t>
            </a:r>
            <a:r>
              <a:rPr lang="de-DE" dirty="0" err="1"/>
              <a:t>Ansible</a:t>
            </a:r>
            <a:r>
              <a:rPr lang="de-DE" dirty="0"/>
              <a:t> eignet sich hervorragend für Software-Installation, OS-Konfiguration und Orchestrierung komplexer Multi-Tier-</a:t>
            </a:r>
            <a:r>
              <a:rPr lang="de-DE" dirty="0" err="1"/>
              <a:t>Deployments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52F89-96F7-01A6-E8CD-F2449C83D5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9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de-DE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633592"/>
            <a:ext cx="14630400" cy="9863191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solidFill>
              <a:schemeClr val="bg1"/>
            </a:solidFill>
          </a:ln>
        </p:spPr>
        <p:txBody>
          <a:bodyPr/>
          <a:lstStyle/>
          <a:p>
            <a:endParaRPr lang="de-DE" dirty="0"/>
          </a:p>
        </p:txBody>
      </p:sp>
      <p:sp>
        <p:nvSpPr>
          <p:cNvPr id="4" name="Text 1"/>
          <p:cNvSpPr/>
          <p:nvPr/>
        </p:nvSpPr>
        <p:spPr>
          <a:xfrm>
            <a:off x="793790" y="762953"/>
            <a:ext cx="13042821" cy="6060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8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Automatisierung</a:t>
            </a:r>
            <a:endParaRPr lang="en-US" sz="88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8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&amp; </a:t>
            </a:r>
          </a:p>
          <a:p>
            <a:pPr marL="0" indent="0" algn="ctr">
              <a:buNone/>
            </a:pPr>
            <a:r>
              <a:rPr lang="en-US" sz="8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Cloud-</a:t>
            </a:r>
            <a:r>
              <a:rPr lang="en-US" sz="8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Infrastruktur</a:t>
            </a:r>
            <a:endParaRPr lang="en-US" sz="8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08090" y="5555615"/>
            <a:ext cx="13042821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8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Infrastructure as Code, Git-Kollaboration und CI/CD-Pipelines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55B830A-783E-6EC6-F265-A23A02C65852}"/>
              </a:ext>
            </a:extLst>
          </p:cNvPr>
          <p:cNvSpPr/>
          <p:nvPr/>
        </p:nvSpPr>
        <p:spPr>
          <a:xfrm>
            <a:off x="3886200" y="6991350"/>
            <a:ext cx="6565900" cy="82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Baruch Moyo Kamdem, 101082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F1C1C-83A0-096B-8FAF-BDE7F8C15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8577D18-74F8-32FC-DC41-D4DD336A0E02}"/>
              </a:ext>
            </a:extLst>
          </p:cNvPr>
          <p:cNvSpPr/>
          <p:nvPr/>
        </p:nvSpPr>
        <p:spPr>
          <a:xfrm>
            <a:off x="982861" y="276145"/>
            <a:ext cx="91178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 sind Terraform, Ansible und GitHub</a:t>
            </a:r>
          </a:p>
          <a:p>
            <a:pPr marL="0" indent="0" algn="l">
              <a:lnSpc>
                <a:spcPts val="4450"/>
              </a:lnSpc>
              <a:buNone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algn="l">
              <a:lnSpc>
                <a:spcPts val="4450"/>
              </a:lnSpc>
            </a:pPr>
            <a:r>
              <a:rPr lang="en-US" sz="36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Github</a:t>
            </a:r>
            <a:endParaRPr lang="en-US" sz="20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Weltweit führende Plattform für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-basierte Versionskontrolle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Pull 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für Code Reviews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Issues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für Tracking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GitHub Actions für CI/CD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Packages für Artefakt-Management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Projects für Projektmanagement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Zentraler Hub für Code, Dokumentation und Automatisierung</a:t>
            </a:r>
          </a:p>
          <a:p>
            <a:pPr marL="91440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1200150" lvl="1" indent="-742950">
              <a:lnSpc>
                <a:spcPts val="4450"/>
              </a:lnSpc>
              <a:buFont typeface="Arial" panose="020B0604020202020204" pitchFamily="34" charset="0"/>
              <a:buChar char="•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indent="-742950" algn="l">
              <a:lnSpc>
                <a:spcPts val="4450"/>
              </a:lnSpc>
              <a:buFont typeface="+mj-lt"/>
              <a:buAutoNum type="arabicPeriod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indent="-742950" algn="l">
              <a:lnSpc>
                <a:spcPts val="4450"/>
              </a:lnSpc>
              <a:buFont typeface="+mj-lt"/>
              <a:buAutoNum type="arabicPeriod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445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2DAC6F6-B85F-366C-40FE-0652ACA7CA7A}"/>
              </a:ext>
            </a:extLst>
          </p:cNvPr>
          <p:cNvSpPr/>
          <p:nvPr/>
        </p:nvSpPr>
        <p:spPr>
          <a:xfrm>
            <a:off x="793789" y="3220283"/>
            <a:ext cx="1304282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A0A44832-A6B1-6177-B066-D0AD41B72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4244697"/>
            <a:ext cx="244912" cy="244912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33BAC9FD-86AC-7A23-A643-215AE6901A6E}"/>
              </a:ext>
            </a:extLst>
          </p:cNvPr>
          <p:cNvSpPr/>
          <p:nvPr/>
        </p:nvSpPr>
        <p:spPr>
          <a:xfrm>
            <a:off x="982861" y="5155049"/>
            <a:ext cx="387262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2868BD5-50E4-3D0A-AA44-16C536D3C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8429" y="4244697"/>
            <a:ext cx="244912" cy="244912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AA3A9885-2028-3CC5-EB54-B23185D22B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4455" y="4244697"/>
            <a:ext cx="244912" cy="24491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5FADAC2C-6CBE-7499-EAE0-0240A78543C5}"/>
              </a:ext>
            </a:extLst>
          </p:cNvPr>
          <p:cNvSpPr/>
          <p:nvPr/>
        </p:nvSpPr>
        <p:spPr>
          <a:xfrm>
            <a:off x="12857871" y="7751298"/>
            <a:ext cx="16318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475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845" y="682308"/>
            <a:ext cx="1210877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Wie werden diese Tools in </a:t>
            </a:r>
            <a:r>
              <a:rPr lang="en-US" sz="4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meinem</a:t>
            </a: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Projekt </a:t>
            </a:r>
            <a:r>
              <a:rPr lang="en-US" sz="4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eingesetz</a:t>
            </a: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238024"/>
            <a:ext cx="4238387" cy="2683550"/>
          </a:xfrm>
          <a:prstGeom prst="roundRect">
            <a:avLst>
              <a:gd name="adj" fmla="val 3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94172" y="3438406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3239" y="3597473"/>
            <a:ext cx="260271" cy="26027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4172" y="4180642"/>
            <a:ext cx="316694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Terraform: Der Bauarbeiter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94172" y="4580096"/>
            <a:ext cx="38376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Erstellt die Cloud-Infrastruktur (VPC, Server, Security Groups, IP-Adressen) bei AWS.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196007" y="3238024"/>
            <a:ext cx="4238387" cy="2683550"/>
          </a:xfrm>
          <a:prstGeom prst="roundRect">
            <a:avLst>
              <a:gd name="adj" fmla="val 3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396389" y="3438406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5456" y="3597473"/>
            <a:ext cx="260271" cy="26027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96389" y="4180642"/>
            <a:ext cx="264568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Ansible: Der Einrichter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396389" y="4580096"/>
            <a:ext cx="3837623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Installiert Software und konfiguriert Systeme. In unserem Projekt durch user-data-Skripte ersetzt, aber Ansible ist der professionelle Weg.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598223" y="3238024"/>
            <a:ext cx="4238387" cy="2683550"/>
          </a:xfrm>
          <a:prstGeom prst="roundRect">
            <a:avLst>
              <a:gd name="adj" fmla="val 301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798606" y="3438406"/>
            <a:ext cx="578406" cy="578406"/>
          </a:xfrm>
          <a:prstGeom prst="roundRect">
            <a:avLst>
              <a:gd name="adj" fmla="val 15807384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57673" y="3597473"/>
            <a:ext cx="260271" cy="260271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98606" y="418064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GitHub: Die Zentrale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798606" y="4580096"/>
            <a:ext cx="3837623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Speichert den Code (Git) und führt Automatisierungen aus (GitHub Actions), die Terraform und SSH-Befehle steuern.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051A102-540D-D8FE-A544-F1E3FC075C06}"/>
              </a:ext>
            </a:extLst>
          </p:cNvPr>
          <p:cNvSpPr/>
          <p:nvPr/>
        </p:nvSpPr>
        <p:spPr>
          <a:xfrm>
            <a:off x="12902565" y="7709095"/>
            <a:ext cx="1573090" cy="4079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LIVE-DEMO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A4CBE9B-1B95-34D3-30A1-54BBF768602D}"/>
              </a:ext>
            </a:extLst>
          </p:cNvPr>
          <p:cNvSpPr/>
          <p:nvPr/>
        </p:nvSpPr>
        <p:spPr>
          <a:xfrm>
            <a:off x="12829735" y="7737231"/>
            <a:ext cx="1688123" cy="393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C291D-0C37-30A7-85CD-141904EA5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782EC66-D439-5506-E1F9-C4D1B150E933}"/>
              </a:ext>
            </a:extLst>
          </p:cNvPr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VIELEN DANK FÜR AUFMERKSAMKEIT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2351CD7-70ED-891B-0324-79D81C3BCB27}"/>
              </a:ext>
            </a:extLst>
          </p:cNvPr>
          <p:cNvSpPr/>
          <p:nvPr/>
        </p:nvSpPr>
        <p:spPr>
          <a:xfrm>
            <a:off x="12829735" y="7737231"/>
            <a:ext cx="1688123" cy="393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68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156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Agenda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048941" y="3540919"/>
            <a:ext cx="6202323" cy="170021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370778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1306" y="3498413"/>
            <a:ext cx="255151" cy="25515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11" y="4008596"/>
            <a:ext cx="288833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Infrastructure as Code (IaC)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634049" y="3285768"/>
            <a:ext cx="6202442" cy="170021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78898" y="3115628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6414" y="3243263"/>
            <a:ext cx="255151" cy="25515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48920" y="3753445"/>
            <a:ext cx="231040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Git &amp; Zusammenarbeit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048941" y="4997172"/>
            <a:ext cx="6202323" cy="170021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793790" y="4827032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1306" y="4954667"/>
            <a:ext cx="255151" cy="255151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3811" y="5464850"/>
            <a:ext cx="317515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Terraform, Ansible, GitHub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7634049" y="4742021"/>
            <a:ext cx="6202442" cy="170021"/>
          </a:xfrm>
          <a:prstGeom prst="roundRect">
            <a:avLst>
              <a:gd name="adj" fmla="val 4202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1"/>
          <p:cNvSpPr/>
          <p:nvPr/>
        </p:nvSpPr>
        <p:spPr>
          <a:xfrm>
            <a:off x="7378898" y="4571881"/>
            <a:ext cx="510302" cy="510302"/>
          </a:xfrm>
          <a:prstGeom prst="roundRect">
            <a:avLst>
              <a:gd name="adj" fmla="val 8959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414" y="4699516"/>
            <a:ext cx="255151" cy="25515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48920" y="5209699"/>
            <a:ext cx="308955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Live-Demo: Webapps &amp; CI/CD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0978BE1-2AED-FF74-F2A7-F37A916E797F}"/>
              </a:ext>
            </a:extLst>
          </p:cNvPr>
          <p:cNvSpPr/>
          <p:nvPr/>
        </p:nvSpPr>
        <p:spPr>
          <a:xfrm>
            <a:off x="12843803" y="7765366"/>
            <a:ext cx="1786597" cy="35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2263" y="7501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Was ist Infrastructure as Code (IaC)?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89" y="30260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Verwaltung &amp; Bereitstellung von IT-Infrastruktur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Nutzt maschinenlesbare Definitionsdateien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3600" dirty="0">
                <a:latin typeface="Arial" panose="020B0604020202020204" pitchFamily="34" charset="0"/>
                <a:cs typeface="Arial" panose="020B0604020202020204" pitchFamily="34" charset="0"/>
              </a:rPr>
              <a:t>Ersetzt manuelle Konfiguration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0870"/>
            <a:ext cx="678072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Vorteile von Infrastructure as Code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73907" y="3012162"/>
            <a:ext cx="6465808" cy="1351003"/>
          </a:xfrm>
          <a:prstGeom prst="roundRect">
            <a:avLst>
              <a:gd name="adj" fmla="val 4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960120" y="3134082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089" y="3265051"/>
            <a:ext cx="214313" cy="21431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0120" y="372141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Automatisierung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0120" y="4036100"/>
            <a:ext cx="6133148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Minimierte manuelle Eingriffe, schnellere Deployments.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70683" y="2967752"/>
            <a:ext cx="6465927" cy="1450657"/>
          </a:xfrm>
          <a:prstGeom prst="roundRect">
            <a:avLst>
              <a:gd name="adj" fmla="val 4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37013" y="3134082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7982" y="3265051"/>
            <a:ext cx="214313" cy="21431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37013" y="372141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Deklarativer Ansatz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37013" y="4036100"/>
            <a:ext cx="613326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Definition des gewünschten Endzustands, nicht der Schritte.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4529495"/>
            <a:ext cx="6465808" cy="1450657"/>
          </a:xfrm>
          <a:prstGeom prst="roundRect">
            <a:avLst>
              <a:gd name="adj" fmla="val 4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60120" y="469582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1089" y="4826794"/>
            <a:ext cx="214313" cy="2143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0120" y="528316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Versionskontrolle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60120" y="5597843"/>
            <a:ext cx="6133148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Änderungen sind nachvollziehbar dokumentiert und rückverfolgbar.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370683" y="4529495"/>
            <a:ext cx="6465927" cy="1450657"/>
          </a:xfrm>
          <a:prstGeom prst="roundRect">
            <a:avLst>
              <a:gd name="adj" fmla="val 459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537013" y="469582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7982" y="4826794"/>
            <a:ext cx="214313" cy="21431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37013" y="5283160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Idempotenz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537013" y="5597843"/>
            <a:ext cx="6133267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Gleiches Ergebnis bei wiederholter Ausführung.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1F4DD08-7702-068C-056D-86831D611EE0}"/>
              </a:ext>
            </a:extLst>
          </p:cNvPr>
          <p:cNvSpPr/>
          <p:nvPr/>
        </p:nvSpPr>
        <p:spPr>
          <a:xfrm>
            <a:off x="12801600" y="7737231"/>
            <a:ext cx="1716258" cy="3798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7168"/>
            <a:ext cx="745069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Wie vereinfacht Git die Zusammenarbeit?</a:t>
            </a:r>
          </a:p>
          <a:p>
            <a:pPr marL="0" indent="0" algn="l">
              <a:lnSpc>
                <a:spcPts val="3600"/>
              </a:lnSpc>
              <a:buNone/>
            </a:pP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3600"/>
              </a:lnSpc>
              <a:buNone/>
            </a:pP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3600"/>
              </a:lnSpc>
              <a:buNone/>
            </a:pPr>
            <a:endParaRPr lang="en-US" sz="40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Versionskontrollsystem für Code-Änderungen</a:t>
            </a:r>
          </a:p>
          <a:p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Ermöglicht parallele Entwicklung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Unterstützt strukturierte Integration von Beiträgen</a:t>
            </a:r>
          </a:p>
          <a:p>
            <a:pPr marL="571500" indent="-571500" algn="l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D9B26A1-AFFB-1CF5-1368-1F7DCFEA9551}"/>
              </a:ext>
            </a:extLst>
          </p:cNvPr>
          <p:cNvSpPr/>
          <p:nvPr/>
        </p:nvSpPr>
        <p:spPr>
          <a:xfrm>
            <a:off x="12815668" y="7765366"/>
            <a:ext cx="1702190" cy="351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E2971-97A2-55AC-D963-37B7C0AF2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C9AD7F8-A40E-9488-F913-6BF1D80CCB12}"/>
              </a:ext>
            </a:extLst>
          </p:cNvPr>
          <p:cNvSpPr/>
          <p:nvPr/>
        </p:nvSpPr>
        <p:spPr>
          <a:xfrm>
            <a:off x="793790" y="1157168"/>
            <a:ext cx="745069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wie genau vereinfacht </a:t>
            </a:r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 die Zusammenarbeit </a:t>
            </a:r>
          </a:p>
          <a:p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DevOps</a:t>
            </a:r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-Teams?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417E527-C35F-BD6D-64AC-23362A76F66A}"/>
              </a:ext>
            </a:extLst>
          </p:cNvPr>
          <p:cNvSpPr/>
          <p:nvPr/>
        </p:nvSpPr>
        <p:spPr>
          <a:xfrm>
            <a:off x="793790" y="1809512"/>
            <a:ext cx="13042821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A8EC18C-EBC9-19F9-E746-0321914AAC2F}"/>
              </a:ext>
            </a:extLst>
          </p:cNvPr>
          <p:cNvSpPr/>
          <p:nvPr/>
        </p:nvSpPr>
        <p:spPr>
          <a:xfrm>
            <a:off x="793790" y="2306360"/>
            <a:ext cx="6473547" cy="1524833"/>
          </a:xfrm>
          <a:prstGeom prst="roundRect">
            <a:avLst>
              <a:gd name="adj" fmla="val 40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0A7D30E-B7B1-4F88-01D9-500C3B28B9EA}"/>
              </a:ext>
            </a:extLst>
          </p:cNvPr>
          <p:cNvSpPr/>
          <p:nvPr/>
        </p:nvSpPr>
        <p:spPr>
          <a:xfrm>
            <a:off x="948809" y="246137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8AB2748B-30AD-BB2B-B5DB-455F39DF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372" y="2582942"/>
            <a:ext cx="198953" cy="198953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397238CC-3483-D501-6053-5410677CFA7A}"/>
              </a:ext>
            </a:extLst>
          </p:cNvPr>
          <p:cNvSpPr/>
          <p:nvPr/>
        </p:nvSpPr>
        <p:spPr>
          <a:xfrm>
            <a:off x="948809" y="2999303"/>
            <a:ext cx="346281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Parallele Entwicklung durch Branching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AC15459-CEEF-4D98-0C15-0E953D2BB639}"/>
              </a:ext>
            </a:extLst>
          </p:cNvPr>
          <p:cNvSpPr/>
          <p:nvPr/>
        </p:nvSpPr>
        <p:spPr>
          <a:xfrm>
            <a:off x="948809" y="3287077"/>
            <a:ext cx="61635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Gits Branching-Modell ermöglicht es mehreren Entwicklern, gleichzeitig an verschiedenen Features oder Infrastrukturkomponenten zu arbeiten.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65F5254B-CE1C-B781-C0A6-3CD585253E1C}"/>
              </a:ext>
            </a:extLst>
          </p:cNvPr>
          <p:cNvSpPr/>
          <p:nvPr/>
        </p:nvSpPr>
        <p:spPr>
          <a:xfrm>
            <a:off x="7363063" y="2306360"/>
            <a:ext cx="6473547" cy="1524833"/>
          </a:xfrm>
          <a:prstGeom prst="roundRect">
            <a:avLst>
              <a:gd name="adj" fmla="val 40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90A9EDB-3477-B0C0-9E55-5F77596BB89A}"/>
              </a:ext>
            </a:extLst>
          </p:cNvPr>
          <p:cNvSpPr/>
          <p:nvPr/>
        </p:nvSpPr>
        <p:spPr>
          <a:xfrm>
            <a:off x="7518083" y="246137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82AFD80-5AF7-478C-0461-3785FD517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9645" y="2582942"/>
            <a:ext cx="198953" cy="198953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837C87D4-F6A7-F0C9-F062-66E21CB5F8F3}"/>
              </a:ext>
            </a:extLst>
          </p:cNvPr>
          <p:cNvSpPr/>
          <p:nvPr/>
        </p:nvSpPr>
        <p:spPr>
          <a:xfrm>
            <a:off x="7518083" y="2999303"/>
            <a:ext cx="232040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Nachvollziehbare Historie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ADD91E3C-B768-D18D-4C45-3A49E45A5CBF}"/>
              </a:ext>
            </a:extLst>
          </p:cNvPr>
          <p:cNvSpPr/>
          <p:nvPr/>
        </p:nvSpPr>
        <p:spPr>
          <a:xfrm>
            <a:off x="7518083" y="3287077"/>
            <a:ext cx="61635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Jede Änderung wird mit Autor, Zeitstempel und Beschreibung dokumentiert – perfekt für Audits und Fehleranalyse.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C9834989-9F33-9EE8-B507-7B5D0CCBAA1D}"/>
              </a:ext>
            </a:extLst>
          </p:cNvPr>
          <p:cNvSpPr/>
          <p:nvPr/>
        </p:nvSpPr>
        <p:spPr>
          <a:xfrm>
            <a:off x="793790" y="3926919"/>
            <a:ext cx="6473547" cy="1524833"/>
          </a:xfrm>
          <a:prstGeom prst="roundRect">
            <a:avLst>
              <a:gd name="adj" fmla="val 40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4C363F55-3603-F39A-4B19-656A00E8AAE6}"/>
              </a:ext>
            </a:extLst>
          </p:cNvPr>
          <p:cNvSpPr/>
          <p:nvPr/>
        </p:nvSpPr>
        <p:spPr>
          <a:xfrm>
            <a:off x="948809" y="408193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E1CEB117-85D7-BBB0-7DC9-B62E2FDE6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0372" y="4203502"/>
            <a:ext cx="198953" cy="198953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0727A361-83E0-08D1-FB11-1A8B19A764D4}"/>
              </a:ext>
            </a:extLst>
          </p:cNvPr>
          <p:cNvSpPr/>
          <p:nvPr/>
        </p:nvSpPr>
        <p:spPr>
          <a:xfrm>
            <a:off x="948809" y="4619863"/>
            <a:ext cx="281951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Code Review und Pull Requests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B6B46B4E-3BDF-D728-1ABD-2FD562C92C3A}"/>
              </a:ext>
            </a:extLst>
          </p:cNvPr>
          <p:cNvSpPr/>
          <p:nvPr/>
        </p:nvSpPr>
        <p:spPr>
          <a:xfrm>
            <a:off x="948809" y="4907637"/>
            <a:ext cx="61635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Änderungen können vor dem Merge überprüft werden, was die Qualität sichert und Wissensaustausch fördert.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9A58F2B2-41DD-65C0-022B-0554F11AE3EF}"/>
              </a:ext>
            </a:extLst>
          </p:cNvPr>
          <p:cNvSpPr/>
          <p:nvPr/>
        </p:nvSpPr>
        <p:spPr>
          <a:xfrm>
            <a:off x="7363063" y="3926919"/>
            <a:ext cx="6473547" cy="1524833"/>
          </a:xfrm>
          <a:prstGeom prst="roundRect">
            <a:avLst>
              <a:gd name="adj" fmla="val 40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95BA42DA-DF3A-235A-D6BC-B546FA697D6B}"/>
              </a:ext>
            </a:extLst>
          </p:cNvPr>
          <p:cNvSpPr/>
          <p:nvPr/>
        </p:nvSpPr>
        <p:spPr>
          <a:xfrm>
            <a:off x="7518083" y="4081939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13C84D2D-304C-5DB7-C8E5-E950367307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9645" y="4203502"/>
            <a:ext cx="198953" cy="198953"/>
          </a:xfrm>
          <a:prstGeom prst="rect">
            <a:avLst/>
          </a:prstGeom>
        </p:spPr>
      </p:pic>
      <p:sp>
        <p:nvSpPr>
          <p:cNvPr id="22" name="Text 16">
            <a:extLst>
              <a:ext uri="{FF2B5EF4-FFF2-40B4-BE49-F238E27FC236}">
                <a16:creationId xmlns:a16="http://schemas.microsoft.com/office/drawing/2014/main" id="{E4E49843-2C6A-A126-078B-B88A80D0C6AA}"/>
              </a:ext>
            </a:extLst>
          </p:cNvPr>
          <p:cNvSpPr/>
          <p:nvPr/>
        </p:nvSpPr>
        <p:spPr>
          <a:xfrm>
            <a:off x="7518083" y="461986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Konfliktlösung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460C9F51-97CC-C999-DED0-89C6F8EE07F5}"/>
              </a:ext>
            </a:extLst>
          </p:cNvPr>
          <p:cNvSpPr/>
          <p:nvPr/>
        </p:nvSpPr>
        <p:spPr>
          <a:xfrm>
            <a:off x="7518083" y="4907637"/>
            <a:ext cx="61635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Git erkennt Konflikte automatisch und bietet Werkzeuge zur kontrollierten Zusammenführung von Änderungen.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699FD24A-75A0-08A9-53F5-AFF7BE760DD1}"/>
              </a:ext>
            </a:extLst>
          </p:cNvPr>
          <p:cNvSpPr/>
          <p:nvPr/>
        </p:nvSpPr>
        <p:spPr>
          <a:xfrm>
            <a:off x="793790" y="5547479"/>
            <a:ext cx="6473547" cy="1524833"/>
          </a:xfrm>
          <a:prstGeom prst="roundRect">
            <a:avLst>
              <a:gd name="adj" fmla="val 40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19">
            <a:extLst>
              <a:ext uri="{FF2B5EF4-FFF2-40B4-BE49-F238E27FC236}">
                <a16:creationId xmlns:a16="http://schemas.microsoft.com/office/drawing/2014/main" id="{3CD31421-0D01-A218-C0A7-814415C85451}"/>
              </a:ext>
            </a:extLst>
          </p:cNvPr>
          <p:cNvSpPr/>
          <p:nvPr/>
        </p:nvSpPr>
        <p:spPr>
          <a:xfrm>
            <a:off x="948809" y="5702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 4" descr="preencoded.png">
            <a:extLst>
              <a:ext uri="{FF2B5EF4-FFF2-40B4-BE49-F238E27FC236}">
                <a16:creationId xmlns:a16="http://schemas.microsoft.com/office/drawing/2014/main" id="{18386165-E04E-106D-1997-052EB1A146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0372" y="5824061"/>
            <a:ext cx="198953" cy="198953"/>
          </a:xfrm>
          <a:prstGeom prst="rect">
            <a:avLst/>
          </a:prstGeom>
        </p:spPr>
      </p:pic>
      <p:sp>
        <p:nvSpPr>
          <p:cNvPr id="27" name="Text 20">
            <a:extLst>
              <a:ext uri="{FF2B5EF4-FFF2-40B4-BE49-F238E27FC236}">
                <a16:creationId xmlns:a16="http://schemas.microsoft.com/office/drawing/2014/main" id="{DA8AE006-F2C7-E0BD-61EE-4069AD0D46C5}"/>
              </a:ext>
            </a:extLst>
          </p:cNvPr>
          <p:cNvSpPr/>
          <p:nvPr/>
        </p:nvSpPr>
        <p:spPr>
          <a:xfrm>
            <a:off x="948809" y="6240423"/>
            <a:ext cx="212336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Rollback-Möglichkeiten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1">
            <a:extLst>
              <a:ext uri="{FF2B5EF4-FFF2-40B4-BE49-F238E27FC236}">
                <a16:creationId xmlns:a16="http://schemas.microsoft.com/office/drawing/2014/main" id="{A2258DB0-8B04-5F42-AC6E-70873A4FF1BE}"/>
              </a:ext>
            </a:extLst>
          </p:cNvPr>
          <p:cNvSpPr/>
          <p:nvPr/>
        </p:nvSpPr>
        <p:spPr>
          <a:xfrm>
            <a:off x="948809" y="6528197"/>
            <a:ext cx="61635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Fehlerhafte Änderungen können jederzeit rückgängig gemacht werden, ohne den gesamten Code zu verlieren.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2">
            <a:extLst>
              <a:ext uri="{FF2B5EF4-FFF2-40B4-BE49-F238E27FC236}">
                <a16:creationId xmlns:a16="http://schemas.microsoft.com/office/drawing/2014/main" id="{05D060F1-0B57-06FB-7164-C2E70337ED1F}"/>
              </a:ext>
            </a:extLst>
          </p:cNvPr>
          <p:cNvSpPr/>
          <p:nvPr/>
        </p:nvSpPr>
        <p:spPr>
          <a:xfrm>
            <a:off x="7363063" y="5547479"/>
            <a:ext cx="6473547" cy="1524833"/>
          </a:xfrm>
          <a:prstGeom prst="roundRect">
            <a:avLst>
              <a:gd name="adj" fmla="val 406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Shape 23">
            <a:extLst>
              <a:ext uri="{FF2B5EF4-FFF2-40B4-BE49-F238E27FC236}">
                <a16:creationId xmlns:a16="http://schemas.microsoft.com/office/drawing/2014/main" id="{1C3DDB30-425D-282F-16D0-80A25353EAF8}"/>
              </a:ext>
            </a:extLst>
          </p:cNvPr>
          <p:cNvSpPr/>
          <p:nvPr/>
        </p:nvSpPr>
        <p:spPr>
          <a:xfrm>
            <a:off x="7518083" y="5702498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D403FF2C-3830-59D9-17A0-37BC17EA76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9645" y="5824061"/>
            <a:ext cx="198953" cy="198953"/>
          </a:xfrm>
          <a:prstGeom prst="rect">
            <a:avLst/>
          </a:prstGeom>
        </p:spPr>
      </p:pic>
      <p:sp>
        <p:nvSpPr>
          <p:cNvPr id="32" name="Text 24">
            <a:extLst>
              <a:ext uri="{FF2B5EF4-FFF2-40B4-BE49-F238E27FC236}">
                <a16:creationId xmlns:a16="http://schemas.microsoft.com/office/drawing/2014/main" id="{C81ADD55-2E15-B850-8A91-4A98A91E34A5}"/>
              </a:ext>
            </a:extLst>
          </p:cNvPr>
          <p:cNvSpPr/>
          <p:nvPr/>
        </p:nvSpPr>
        <p:spPr>
          <a:xfrm>
            <a:off x="7518083" y="624042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Integration in CI/CD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25">
            <a:extLst>
              <a:ext uri="{FF2B5EF4-FFF2-40B4-BE49-F238E27FC236}">
                <a16:creationId xmlns:a16="http://schemas.microsoft.com/office/drawing/2014/main" id="{5C0FB1B1-854F-B848-06E1-4A250FCF1EC6}"/>
              </a:ext>
            </a:extLst>
          </p:cNvPr>
          <p:cNvSpPr/>
          <p:nvPr/>
        </p:nvSpPr>
        <p:spPr>
          <a:xfrm>
            <a:off x="7518083" y="6528197"/>
            <a:ext cx="6163508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Arial" panose="020B0604020202020204" pitchFamily="34" charset="0"/>
                <a:ea typeface="Inter" pitchFamily="34" charset="-122"/>
                <a:cs typeface="Arial" panose="020B0604020202020204" pitchFamily="34" charset="0"/>
              </a:rPr>
              <a:t>Git-Events triggern automatisierte Tests und Deployments, was eine kontinuierliche Auslieferung (Continuous Delivery) ermöglicht.</a:t>
            </a:r>
            <a:endParaRPr lang="en-US" sz="1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5F2BD73-FA4F-7A55-5165-F7035EF0443C}"/>
              </a:ext>
            </a:extLst>
          </p:cNvPr>
          <p:cNvSpPr/>
          <p:nvPr/>
        </p:nvSpPr>
        <p:spPr>
          <a:xfrm>
            <a:off x="12829735" y="7737231"/>
            <a:ext cx="1674056" cy="389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6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49356" y="3101228"/>
            <a:ext cx="91178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Was sind Terraform, Ansible und GitHub?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4244697"/>
            <a:ext cx="244912" cy="24491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92351" y="3145758"/>
            <a:ext cx="387262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8429" y="4244697"/>
            <a:ext cx="244912" cy="244912"/>
          </a:xfrm>
          <a:prstGeom prst="rect">
            <a:avLst/>
          </a:prstGeom>
        </p:spPr>
      </p:pic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4455" y="4244697"/>
            <a:ext cx="244912" cy="24491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61D73FAB-FAE8-13B8-E728-9E85572AD8CA}"/>
              </a:ext>
            </a:extLst>
          </p:cNvPr>
          <p:cNvSpPr/>
          <p:nvPr/>
        </p:nvSpPr>
        <p:spPr>
          <a:xfrm>
            <a:off x="12857871" y="7751298"/>
            <a:ext cx="16318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EAA7A-1324-B8C3-28E6-98AEC370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8253519-A16A-D143-27FF-2979DCF7645F}"/>
              </a:ext>
            </a:extLst>
          </p:cNvPr>
          <p:cNvSpPr/>
          <p:nvPr/>
        </p:nvSpPr>
        <p:spPr>
          <a:xfrm>
            <a:off x="982861" y="276145"/>
            <a:ext cx="91178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 sind Terraform, Ansible und GitHub?</a:t>
            </a:r>
          </a:p>
          <a:p>
            <a:pPr marL="0" indent="0" algn="l">
              <a:lnSpc>
                <a:spcPts val="4450"/>
              </a:lnSpc>
              <a:buNone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algn="l">
              <a:lnSpc>
                <a:spcPts val="4450"/>
              </a:lnSpc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Terraform</a:t>
            </a:r>
          </a:p>
          <a:p>
            <a:pPr algn="l">
              <a:lnSpc>
                <a:spcPts val="4450"/>
              </a:lnSpc>
            </a:pPr>
            <a:endParaRPr lang="en-US" sz="32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Führendes Tool für Infrastructure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Provisioning</a:t>
            </a: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 von </a:t>
            </a:r>
            <a:r>
              <a:rPr lang="de-DE" sz="2400" dirty="0" err="1">
                <a:latin typeface="Arial" panose="020B0604020202020204" pitchFamily="34" charset="0"/>
                <a:cs typeface="Arial" panose="020B0604020202020204" pitchFamily="34" charset="0"/>
              </a:rPr>
              <a:t>HashiCorp</a:t>
            </a:r>
            <a:endParaRPr lang="de-D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Deklarative Definition von Cloud-Ressourcen über multiple Provider (AWS, Azure, GCP, etc.)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Erstellt Abhängigkeitsgraphen und orchestriert Ressourcenerstellung in richtiger Reihenfolge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State-Management für Überblick über tatsächliche Infrastruktur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Arial" panose="020B0604020202020204" pitchFamily="34" charset="0"/>
                <a:cs typeface="Arial" panose="020B0604020202020204" pitchFamily="34" charset="0"/>
              </a:rPr>
              <a:t>Ermöglicht präzise Planung von Änderungen</a:t>
            </a:r>
          </a:p>
          <a:p>
            <a:pPr lvl="1"/>
            <a:endParaRPr lang="de-DE" dirty="0"/>
          </a:p>
          <a:p>
            <a:pPr lvl="1">
              <a:lnSpc>
                <a:spcPts val="4450"/>
              </a:lnSpc>
            </a:pPr>
            <a:endParaRPr lang="en-US" sz="20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1200150" lvl="1" indent="-742950">
              <a:lnSpc>
                <a:spcPts val="4450"/>
              </a:lnSpc>
              <a:buFont typeface="Arial" panose="020B0604020202020204" pitchFamily="34" charset="0"/>
              <a:buChar char="•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indent="-742950" algn="l">
              <a:lnSpc>
                <a:spcPts val="4450"/>
              </a:lnSpc>
              <a:buFont typeface="+mj-lt"/>
              <a:buAutoNum type="arabicPeriod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indent="-742950" algn="l">
              <a:lnSpc>
                <a:spcPts val="4450"/>
              </a:lnSpc>
              <a:buFont typeface="+mj-lt"/>
              <a:buAutoNum type="arabicPeriod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445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16C705A-B47F-B3C9-A491-ED835EFEF623}"/>
              </a:ext>
            </a:extLst>
          </p:cNvPr>
          <p:cNvSpPr/>
          <p:nvPr/>
        </p:nvSpPr>
        <p:spPr>
          <a:xfrm>
            <a:off x="793789" y="3220283"/>
            <a:ext cx="1304282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91B9D3E5-A914-1231-EBBB-1E337C610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4244697"/>
            <a:ext cx="244912" cy="244912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93E601E8-0F7D-D221-1F61-177A08E4E5DD}"/>
              </a:ext>
            </a:extLst>
          </p:cNvPr>
          <p:cNvSpPr/>
          <p:nvPr/>
        </p:nvSpPr>
        <p:spPr>
          <a:xfrm>
            <a:off x="982861" y="5155049"/>
            <a:ext cx="387262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AB946B91-DE80-10E0-E064-0A2F49D2BE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8429" y="4244697"/>
            <a:ext cx="244912" cy="244912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1BCFD429-C163-F523-4235-4B7519ADC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4455" y="4244697"/>
            <a:ext cx="244912" cy="24491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282C5AD2-A5F0-8212-BB1B-7E4A2B5EDAB9}"/>
              </a:ext>
            </a:extLst>
          </p:cNvPr>
          <p:cNvSpPr/>
          <p:nvPr/>
        </p:nvSpPr>
        <p:spPr>
          <a:xfrm>
            <a:off x="12857871" y="7751298"/>
            <a:ext cx="16318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8334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2E63C-FF36-839F-93DC-E3AE53FA5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D43D8C-0BCD-B52F-4761-16DED3CAFF4C}"/>
              </a:ext>
            </a:extLst>
          </p:cNvPr>
          <p:cNvSpPr/>
          <p:nvPr/>
        </p:nvSpPr>
        <p:spPr>
          <a:xfrm>
            <a:off x="982861" y="276145"/>
            <a:ext cx="911780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Was </a:t>
            </a:r>
            <a:r>
              <a:rPr lang="en-US" sz="3550" b="1" dirty="0" err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sind</a:t>
            </a: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Terraform, Ansible und GitHub?</a:t>
            </a:r>
          </a:p>
          <a:p>
            <a:pPr marL="0" indent="0" algn="l">
              <a:lnSpc>
                <a:spcPts val="4450"/>
              </a:lnSpc>
              <a:buNone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lvl="1"/>
            <a:endParaRPr lang="de-DE" dirty="0"/>
          </a:p>
          <a:p>
            <a:pPr algn="l">
              <a:lnSpc>
                <a:spcPts val="4450"/>
              </a:lnSpc>
            </a:pPr>
            <a:r>
              <a:rPr lang="en-US" sz="355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Asible</a:t>
            </a: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 Management und Automatisierung von Tasks.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Fokus auf Konfiguration bestehender Systeme (nicht Erstellung wie Terraform)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keine Software auf Zielsystemen nötig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Nutzt YAML-Playbooks für Automatisierung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800" dirty="0">
                <a:latin typeface="Arial" panose="020B0604020202020204" pitchFamily="34" charset="0"/>
                <a:cs typeface="Arial" panose="020B0604020202020204" pitchFamily="34" charset="0"/>
              </a:rPr>
              <a:t>Ideal für Software-Installation, OS-Konfiguration und Multi-Tier-</a:t>
            </a:r>
            <a:r>
              <a:rPr lang="de-DE" sz="2800" dirty="0" err="1">
                <a:latin typeface="Arial" panose="020B0604020202020204" pitchFamily="34" charset="0"/>
                <a:cs typeface="Arial" panose="020B0604020202020204" pitchFamily="34" charset="0"/>
              </a:rPr>
              <a:t>Deployments</a:t>
            </a:r>
            <a:endParaRPr lang="de-DE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de-D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>
              <a:lnSpc>
                <a:spcPts val="445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1200150" lvl="1" indent="-742950">
              <a:lnSpc>
                <a:spcPts val="4450"/>
              </a:lnSpc>
              <a:buFont typeface="Arial" panose="020B0604020202020204" pitchFamily="34" charset="0"/>
              <a:buChar char="•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indent="-742950" algn="l">
              <a:lnSpc>
                <a:spcPts val="4450"/>
              </a:lnSpc>
              <a:buFont typeface="+mj-lt"/>
              <a:buAutoNum type="arabicPeriod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742950" indent="-742950" algn="l">
              <a:lnSpc>
                <a:spcPts val="4450"/>
              </a:lnSpc>
              <a:buFont typeface="+mj-lt"/>
              <a:buAutoNum type="arabicPeriod"/>
            </a:pPr>
            <a:endParaRPr lang="en-US" sz="3550" b="1" dirty="0">
              <a:solidFill>
                <a:srgbClr val="000000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lnSpc>
                <a:spcPts val="4450"/>
              </a:lnSpc>
              <a:buNone/>
            </a:pPr>
            <a:endParaRPr lang="en-US" sz="2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EAED223-C6EE-A19B-E619-B64E08965CF6}"/>
              </a:ext>
            </a:extLst>
          </p:cNvPr>
          <p:cNvSpPr/>
          <p:nvPr/>
        </p:nvSpPr>
        <p:spPr>
          <a:xfrm>
            <a:off x="793789" y="3220283"/>
            <a:ext cx="13042821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40306796-8818-6EDC-9F42-E5CB4B613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4244697"/>
            <a:ext cx="244912" cy="244912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D6F22C05-B36B-269C-D6F2-D5E008CE5420}"/>
              </a:ext>
            </a:extLst>
          </p:cNvPr>
          <p:cNvSpPr/>
          <p:nvPr/>
        </p:nvSpPr>
        <p:spPr>
          <a:xfrm>
            <a:off x="982861" y="5155049"/>
            <a:ext cx="3872627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40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02926E4E-026D-DA51-D1F5-0A9497C0D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8429" y="4244697"/>
            <a:ext cx="244912" cy="244912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133FE57A-80B2-23B9-A817-86A8608E3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4455" y="4244697"/>
            <a:ext cx="244912" cy="24491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4D0B7BB-EBA8-8435-1976-07EC3641F078}"/>
              </a:ext>
            </a:extLst>
          </p:cNvPr>
          <p:cNvSpPr/>
          <p:nvPr/>
        </p:nvSpPr>
        <p:spPr>
          <a:xfrm>
            <a:off x="12857871" y="7751298"/>
            <a:ext cx="1631852" cy="365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31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Benutzerdefiniert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Inter</vt:lpstr>
      <vt:lpstr>Inter Bold</vt:lpstr>
      <vt:lpstr>Arial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Baruch Moyo</dc:creator>
  <cp:lastModifiedBy>Baruch Moyo</cp:lastModifiedBy>
  <cp:revision>3</cp:revision>
  <dcterms:created xsi:type="dcterms:W3CDTF">2026-01-20T00:29:46Z</dcterms:created>
  <dcterms:modified xsi:type="dcterms:W3CDTF">2026-01-20T11:18:34Z</dcterms:modified>
</cp:coreProperties>
</file>